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62" r:id="rId5"/>
    <p:sldId id="261" r:id="rId6"/>
    <p:sldId id="267" r:id="rId7"/>
    <p:sldId id="263" r:id="rId8"/>
  </p:sldIdLst>
  <p:sldSz cx="9906000" cy="6858000" type="A4"/>
  <p:notesSz cx="6784975" cy="9906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840" y="-96"/>
      </p:cViewPr>
      <p:guideLst>
        <p:guide orient="horz" pos="935"/>
        <p:guide orient="horz" pos="3793"/>
        <p:guide pos="262"/>
        <p:guide pos="60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>
        <p:scale>
          <a:sx n="300" d="100"/>
          <a:sy n="300" d="100"/>
        </p:scale>
        <p:origin x="5628" y="12648"/>
      </p:cViewPr>
      <p:guideLst>
        <p:guide orient="horz" pos="3120"/>
        <p:guide pos="4066"/>
        <p:guide pos="29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rgbClr val="C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COC AG </a:t>
            </a:r>
            <a:r>
              <a:rPr lang="de-DE">
                <a:solidFill>
                  <a:srgbClr val="808080"/>
                </a:solidFill>
              </a:rPr>
              <a:t>| Partner für Informationstechnologie</a:t>
            </a:r>
            <a:endParaRPr lang="de-DE"/>
          </a:p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err="1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tt.mm.jjjj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8F14B9C0-B927-4E45-ABFB-A7C6A7C36E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marL="0" marR="0" indent="0" algn="l" defTabSz="9125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dirty="0" smtClean="0">
                <a:solidFill>
                  <a:srgbClr val="80808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COC AG</a:t>
            </a:r>
            <a:r>
              <a:rPr lang="de-DE">
                <a:solidFill>
                  <a:srgbClr val="000000"/>
                </a:solidFill>
              </a:rPr>
              <a:t> </a:t>
            </a:r>
            <a:r>
              <a:rPr lang="de-DE"/>
              <a:t>| Partner für Informationstechnologie</a:t>
            </a:r>
          </a:p>
          <a:p>
            <a:pPr>
              <a:defRPr/>
            </a:pPr>
            <a:endParaRPr lang="de-DE">
              <a:latin typeface="Tahoma" pitchFamily="34" charset="0"/>
            </a:endParaRPr>
          </a:p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3338" y="0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err="1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tt.mm.jjjj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2950"/>
            <a:ext cx="536575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71488" y="4705350"/>
            <a:ext cx="5983287" cy="4659313"/>
          </a:xfrm>
          <a:prstGeom prst="rect">
            <a:avLst/>
          </a:prstGeom>
        </p:spPr>
        <p:txBody>
          <a:bodyPr vert="horz" lIns="91257" tIns="45629" rIns="91257" bIns="45629" rtlCol="0">
            <a:norm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Thema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3338" y="9409113"/>
            <a:ext cx="2940050" cy="495300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D5ED27F3-705C-4911-AE6A-B5C9592FBDF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1088" indent="-166688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0825" indent="-149225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71675" indent="-142875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67"/>
          <p:cNvSpPr txBox="1">
            <a:spLocks noChangeArrowheads="1"/>
          </p:cNvSpPr>
          <p:nvPr/>
        </p:nvSpPr>
        <p:spPr bwMode="auto">
          <a:xfrm>
            <a:off x="390525" y="1809750"/>
            <a:ext cx="2133600" cy="3505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Berlin  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Burghausen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Hamburg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Hannover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München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Salzburg (A)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rgbClr val="808080"/>
                </a:solidFill>
                <a:cs typeface="+mn-cs"/>
              </a:rPr>
              <a:t>Stuttgart</a:t>
            </a:r>
          </a:p>
          <a:p>
            <a:pPr marL="342900" indent="-342900"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de-DE" sz="2000" dirty="0">
              <a:solidFill>
                <a:srgbClr val="808080"/>
              </a:solidFill>
              <a:cs typeface="+mn-cs"/>
            </a:endParaRPr>
          </a:p>
        </p:txBody>
      </p:sp>
      <p:pic>
        <p:nvPicPr>
          <p:cNvPr id="5" name="Picture 1068" descr="Head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175"/>
            <a:ext cx="9906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064"/>
          <p:cNvSpPr txBox="1">
            <a:spLocks noChangeArrowheads="1"/>
          </p:cNvSpPr>
          <p:nvPr/>
        </p:nvSpPr>
        <p:spPr bwMode="auto">
          <a:xfrm>
            <a:off x="2713038" y="6480175"/>
            <a:ext cx="6950075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108000" rIns="0" bIns="0"/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800" dirty="0" err="1">
                <a:solidFill>
                  <a:srgbClr val="C14129"/>
                </a:solidFill>
                <a:cs typeface="+mn-cs"/>
              </a:rPr>
              <a:t>Marktler</a:t>
            </a:r>
            <a:r>
              <a:rPr lang="de-DE" sz="800" dirty="0">
                <a:solidFill>
                  <a:srgbClr val="C14129"/>
                </a:solidFill>
                <a:cs typeface="+mn-cs"/>
              </a:rPr>
              <a:t> Straße 50        84489 Burghausen      Germany     Fon +49 8677 9747-0       Fax +49 8677 9747-199       www.coc-ag.de       kontakt@coc-ag.de</a:t>
            </a:r>
          </a:p>
        </p:txBody>
      </p:sp>
      <p:sp>
        <p:nvSpPr>
          <p:cNvPr id="7" name="Text Box 1067"/>
          <p:cNvSpPr txBox="1">
            <a:spLocks noChangeArrowheads="1"/>
          </p:cNvSpPr>
          <p:nvPr userDrawn="1"/>
        </p:nvSpPr>
        <p:spPr bwMode="auto">
          <a:xfrm>
            <a:off x="390525" y="1809750"/>
            <a:ext cx="2133600" cy="3505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Berlin  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Burghausen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Hamburg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Hannover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München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Salzburg (A)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2000" dirty="0">
                <a:cs typeface="+mn-cs"/>
              </a:rPr>
              <a:t>Stuttgart</a:t>
            </a:r>
          </a:p>
          <a:p>
            <a:pPr marL="342900" indent="-342900"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de-DE" sz="2000" dirty="0">
              <a:cs typeface="+mn-cs"/>
            </a:endParaRPr>
          </a:p>
        </p:txBody>
      </p:sp>
      <p:pic>
        <p:nvPicPr>
          <p:cNvPr id="8" name="Picture 1068" descr="Head_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175"/>
            <a:ext cx="9906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064"/>
          <p:cNvSpPr txBox="1">
            <a:spLocks noChangeArrowheads="1"/>
          </p:cNvSpPr>
          <p:nvPr userDrawn="1"/>
        </p:nvSpPr>
        <p:spPr bwMode="auto">
          <a:xfrm>
            <a:off x="2713038" y="6480175"/>
            <a:ext cx="6950075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108000" rIns="0" bIns="0"/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de-DE" sz="800" dirty="0" err="1">
                <a:solidFill>
                  <a:schemeClr val="accent1"/>
                </a:solidFill>
                <a:cs typeface="+mn-cs"/>
              </a:rPr>
              <a:t>Marktler</a:t>
            </a:r>
            <a:r>
              <a:rPr lang="de-DE" sz="800" dirty="0">
                <a:solidFill>
                  <a:schemeClr val="accent1"/>
                </a:solidFill>
                <a:cs typeface="+mn-cs"/>
              </a:rPr>
              <a:t> Straße 50        84489 Burghausen      Germany     Fon +49 8677 9747-0       Fax +49 8677 9747-199       www.coc-ag.de       kontakt@coc-ag.de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4763" y="1465263"/>
            <a:ext cx="2516187" cy="3651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stealth" w="med" len="lg"/>
            <a:tailEnd type="none" w="lg" len="lg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701925" y="1465263"/>
            <a:ext cx="7235825" cy="3651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stealth" w="med" len="lg"/>
            <a:tailEnd type="none" w="lg" len="lg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063"/>
          <p:cNvSpPr>
            <a:spLocks noChangeArrowheads="1"/>
          </p:cNvSpPr>
          <p:nvPr userDrawn="1"/>
        </p:nvSpPr>
        <p:spPr bwMode="auto">
          <a:xfrm>
            <a:off x="2698750" y="1798638"/>
            <a:ext cx="6837363" cy="539750"/>
          </a:xfrm>
          <a:prstGeom prst="rect">
            <a:avLst/>
          </a:prstGeom>
          <a:noFill/>
          <a:ln w="9525">
            <a:noFill/>
            <a:miter lim="800000"/>
            <a:headEnd type="none" w="med" len="lg"/>
            <a:tailEnd type="none" w="lg" len="lg"/>
          </a:ln>
          <a:effectLst/>
        </p:spPr>
        <p:txBody>
          <a:bodyPr wrap="none" lIns="0" tIns="0" rIns="0" bIns="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accent1"/>
                </a:solidFill>
                <a:cs typeface="+mn-cs"/>
              </a:rPr>
              <a:t>COC AG</a:t>
            </a:r>
            <a:r>
              <a:rPr lang="de-DE" sz="2400" dirty="0">
                <a:solidFill>
                  <a:schemeClr val="accent1"/>
                </a:solidFill>
                <a:cs typeface="+mn-cs"/>
              </a:rPr>
              <a:t> </a:t>
            </a:r>
            <a:r>
              <a:rPr lang="de-DE" sz="2400" dirty="0">
                <a:solidFill>
                  <a:srgbClr val="808080"/>
                </a:solidFill>
                <a:cs typeface="+mn-cs"/>
              </a:rPr>
              <a:t>| </a:t>
            </a:r>
            <a:r>
              <a:rPr lang="de-DE" sz="2400" dirty="0">
                <a:cs typeface="+mn-cs"/>
              </a:rPr>
              <a:t>Partner für Informationstechnologie</a:t>
            </a:r>
          </a:p>
        </p:txBody>
      </p:sp>
      <p:sp>
        <p:nvSpPr>
          <p:cNvPr id="9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713038" y="4429132"/>
            <a:ext cx="6919912" cy="92869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2800" b="0" baseline="0">
                <a:solidFill>
                  <a:schemeClr val="tx1"/>
                </a:solidFill>
              </a:defRPr>
            </a:lvl1pPr>
            <a:lvl2pPr>
              <a:buNone/>
              <a:defRPr>
                <a:solidFill>
                  <a:schemeClr val="tx2"/>
                </a:solidFill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/>
          </p:nvPr>
        </p:nvSpPr>
        <p:spPr>
          <a:xfrm>
            <a:off x="2700000" y="2923200"/>
            <a:ext cx="6932950" cy="1220180"/>
          </a:xfrm>
          <a:prstGeom prst="rect">
            <a:avLst/>
          </a:prstGeom>
        </p:spPr>
        <p:txBody>
          <a:bodyPr anchor="b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4000" b="1" baseline="0">
                <a:solidFill>
                  <a:srgbClr val="C14129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- mit 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5925" y="1484313"/>
            <a:ext cx="9217025" cy="4538487"/>
          </a:xfr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5F1B4B78-F937-4212-AB8B-122A627C70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- ohne 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5925" y="1484313"/>
            <a:ext cx="9217025" cy="4537076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  <a:lvl2pPr marL="357188" indent="9525">
              <a:buNone/>
              <a:defRPr/>
            </a:lvl2pPr>
            <a:lvl3pPr marL="715963" indent="0">
              <a:buNone/>
              <a:defRPr/>
            </a:lvl3pPr>
            <a:lvl4pPr marL="1073150" indent="0">
              <a:buNone/>
              <a:defRPr/>
            </a:lvl4pPr>
            <a:lvl5pPr marL="1431925" indent="9525">
              <a:buNone/>
              <a:tabLst/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DC4E815F-2AA4-4894-8921-E93F0AF6BB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- 1. Ebene ohne 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5925" y="1484313"/>
            <a:ext cx="9217025" cy="4537076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A3516295-A596-4696-9C3C-84BB813707A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5925" y="0"/>
            <a:ext cx="9217026" cy="972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5FFFC3FA-5C8C-4D50-B744-A4A981F7AB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 - zwei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5" descr="logo_coc_rg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Grafik 16" descr="logo_coc_rgb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415925" y="1484315"/>
            <a:ext cx="2127250" cy="1087429"/>
          </a:xfrm>
          <a:prstGeom prst="rect">
            <a:avLst/>
          </a:prstGeom>
        </p:spPr>
        <p:txBody>
          <a:bodyPr/>
          <a:lstStyle>
            <a:lvl1pPr marL="0" indent="0" algn="r">
              <a:buClr>
                <a:srgbClr val="C14129"/>
              </a:buClr>
              <a:buNone/>
              <a:defRPr sz="2400" b="1">
                <a:solidFill>
                  <a:srgbClr val="C14129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2870201" y="1484315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 baseline="0"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15924" y="2738433"/>
            <a:ext cx="2127250" cy="1087429"/>
          </a:xfrm>
          <a:prstGeom prst="rect">
            <a:avLst/>
          </a:prstGeom>
        </p:spPr>
        <p:txBody>
          <a:bodyPr/>
          <a:lstStyle>
            <a:lvl1pPr marL="0" indent="0" algn="r">
              <a:buClr>
                <a:srgbClr val="C14129"/>
              </a:buClr>
              <a:buNone/>
              <a:defRPr sz="2400" b="1">
                <a:solidFill>
                  <a:srgbClr val="C14129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2870200" y="2738433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3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415923" y="3992551"/>
            <a:ext cx="2127250" cy="1087429"/>
          </a:xfrm>
          <a:prstGeom prst="rect">
            <a:avLst/>
          </a:prstGeom>
        </p:spPr>
        <p:txBody>
          <a:bodyPr/>
          <a:lstStyle>
            <a:lvl1pPr marL="0" indent="0" algn="r">
              <a:buClr>
                <a:srgbClr val="C14129"/>
              </a:buClr>
              <a:buNone/>
              <a:defRPr sz="2400" b="1">
                <a:solidFill>
                  <a:srgbClr val="C14129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870199" y="3992551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7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415922" y="5246668"/>
            <a:ext cx="2127250" cy="1087429"/>
          </a:xfrm>
          <a:prstGeom prst="rect">
            <a:avLst/>
          </a:prstGeom>
        </p:spPr>
        <p:txBody>
          <a:bodyPr/>
          <a:lstStyle>
            <a:lvl1pPr marL="0" indent="0" algn="r">
              <a:buClr>
                <a:srgbClr val="C14129"/>
              </a:buClr>
              <a:buNone/>
              <a:defRPr sz="2400" b="1">
                <a:solidFill>
                  <a:srgbClr val="C14129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870198" y="5246668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1" name="Titel 1"/>
          <p:cNvSpPr>
            <a:spLocks noGrp="1"/>
          </p:cNvSpPr>
          <p:nvPr>
            <p:ph type="title"/>
          </p:nvPr>
        </p:nvSpPr>
        <p:spPr>
          <a:xfrm>
            <a:off x="415925" y="0"/>
            <a:ext cx="9217026" cy="972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9" name="Datumsplatzhalt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de-DE" sz="800" kern="120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20" name="Fußzeilenplatzhalt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de-DE" sz="800" b="1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21" name="Foliennummernplatzhalt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 algn="l">
              <a:defRPr sz="800" dirty="0" smtClean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4DA11B42-9F32-41B1-AFCC-9EEB3990855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 - zweigeteil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5" descr="logo_coc_rg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Grafik 16" descr="logo_coc_rgb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>
          <a:xfrm>
            <a:off x="2870201" y="1484315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2870200" y="2738433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870199" y="3992551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870198" y="5246668"/>
            <a:ext cx="6762749" cy="108742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26" name="Bildplatzhalter 25"/>
          <p:cNvSpPr>
            <a:spLocks noGrp="1"/>
          </p:cNvSpPr>
          <p:nvPr>
            <p:ph type="pic" sz="quarter" idx="18"/>
          </p:nvPr>
        </p:nvSpPr>
        <p:spPr>
          <a:xfrm>
            <a:off x="415925" y="1484307"/>
            <a:ext cx="2127250" cy="1087437"/>
          </a:xfrm>
          <a:prstGeom prst="rect">
            <a:avLst/>
          </a:prstGeo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7" name="Bildplatzhalter 25"/>
          <p:cNvSpPr>
            <a:spLocks noGrp="1"/>
          </p:cNvSpPr>
          <p:nvPr>
            <p:ph type="pic" sz="quarter" idx="19"/>
          </p:nvPr>
        </p:nvSpPr>
        <p:spPr>
          <a:xfrm>
            <a:off x="415925" y="2739752"/>
            <a:ext cx="2127250" cy="1087437"/>
          </a:xfrm>
          <a:prstGeom prst="rect">
            <a:avLst/>
          </a:prstGeo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8" name="Bildplatzhalter 25"/>
          <p:cNvSpPr>
            <a:spLocks noGrp="1"/>
          </p:cNvSpPr>
          <p:nvPr>
            <p:ph type="pic" sz="quarter" idx="20"/>
          </p:nvPr>
        </p:nvSpPr>
        <p:spPr>
          <a:xfrm>
            <a:off x="415925" y="3995197"/>
            <a:ext cx="2127250" cy="1087437"/>
          </a:xfrm>
          <a:prstGeom prst="rect">
            <a:avLst/>
          </a:prstGeo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29" name="Bildplatzhalter 25"/>
          <p:cNvSpPr>
            <a:spLocks noGrp="1"/>
          </p:cNvSpPr>
          <p:nvPr>
            <p:ph type="pic" sz="quarter" idx="21"/>
          </p:nvPr>
        </p:nvSpPr>
        <p:spPr>
          <a:xfrm>
            <a:off x="415925" y="5250643"/>
            <a:ext cx="2127250" cy="1087437"/>
          </a:xfrm>
          <a:prstGeom prst="rect">
            <a:avLst/>
          </a:prstGeo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  <p:sp>
        <p:nvSpPr>
          <p:cNvPr id="30" name="Titel 1"/>
          <p:cNvSpPr>
            <a:spLocks noGrp="1"/>
          </p:cNvSpPr>
          <p:nvPr>
            <p:ph type="title"/>
          </p:nvPr>
        </p:nvSpPr>
        <p:spPr>
          <a:xfrm>
            <a:off x="415925" y="0"/>
            <a:ext cx="9217026" cy="972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de-DE" sz="800" kern="120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de-DE" sz="800" b="1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l">
              <a:defRPr sz="800" dirty="0" smtClean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24FBA3E3-799A-4C20-94C1-5246CEFBD4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15924" y="1484313"/>
            <a:ext cx="4500000" cy="4537075"/>
          </a:xfrm>
          <a:prstGeom prst="rect">
            <a:avLst/>
          </a:prstGeom>
        </p:spPr>
        <p:txBody>
          <a:bodyPr/>
          <a:lstStyle>
            <a:lvl1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6348" y="1484313"/>
            <a:ext cx="4500000" cy="4537075"/>
          </a:xfrm>
          <a:prstGeom prst="rect">
            <a:avLst/>
          </a:prstGeom>
        </p:spPr>
        <p:txBody>
          <a:bodyPr/>
          <a:lstStyle>
            <a:lvl1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15925" y="0"/>
            <a:ext cx="9217026" cy="972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DB4AB05D-A5DC-421E-BACD-DEFE74B15B2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5925" y="1478431"/>
            <a:ext cx="4500000" cy="639762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5925" y="2285992"/>
            <a:ext cx="4500000" cy="3735396"/>
          </a:xfrm>
          <a:prstGeom prst="rect">
            <a:avLst/>
          </a:prstGeom>
        </p:spPr>
        <p:txBody>
          <a:bodyPr/>
          <a:lstStyle>
            <a:lvl1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2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0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18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16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15754" y="1478431"/>
            <a:ext cx="4500000" cy="639762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15754" y="2285992"/>
            <a:ext cx="4500000" cy="3735396"/>
          </a:xfrm>
          <a:prstGeom prst="rect">
            <a:avLst/>
          </a:prstGeom>
        </p:spPr>
        <p:txBody>
          <a:bodyPr/>
          <a:lstStyle>
            <a:lvl1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2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20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18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69875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de-DE" sz="160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15925" y="0"/>
            <a:ext cx="9217026" cy="972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241B07FD-5831-4AD9-83D4-6ECCF122428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2870200" y="6611938"/>
            <a:ext cx="596900" cy="23336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de-DE" sz="800" kern="120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5925" y="6611938"/>
            <a:ext cx="2108200" cy="23336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de-DE" sz="800" b="1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Office Competence Center</a:t>
            </a:r>
            <a:endParaRPr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595688" y="6611938"/>
            <a:ext cx="712787" cy="233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6A61264B-6D35-4352-B40A-1CD18FBE4E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5" name="Rechteck 34"/>
          <p:cNvSpPr/>
          <p:nvPr/>
        </p:nvSpPr>
        <p:spPr>
          <a:xfrm>
            <a:off x="0" y="0"/>
            <a:ext cx="9906000" cy="1071563"/>
          </a:xfrm>
          <a:prstGeom prst="rect">
            <a:avLst/>
          </a:prstGeom>
          <a:solidFill>
            <a:srgbClr val="C14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030" name="Titelplatzhalter 1"/>
          <p:cNvSpPr>
            <a:spLocks noGrp="1"/>
          </p:cNvSpPr>
          <p:nvPr>
            <p:ph type="title"/>
          </p:nvPr>
        </p:nvSpPr>
        <p:spPr bwMode="auto">
          <a:xfrm>
            <a:off x="415925" y="0"/>
            <a:ext cx="92170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 eingeben – max. 2 Zeilen</a:t>
            </a:r>
          </a:p>
        </p:txBody>
      </p:sp>
      <p:sp>
        <p:nvSpPr>
          <p:cNvPr id="34" name="Rechteck 33"/>
          <p:cNvSpPr/>
          <p:nvPr/>
        </p:nvSpPr>
        <p:spPr bwMode="auto">
          <a:xfrm>
            <a:off x="0" y="1071563"/>
            <a:ext cx="9906000" cy="714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stealth" w="med" len="lg"/>
            <a:tailEnd type="none" w="lg" len="lg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Grafik 8" descr="logo_coc_rgb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98"/>
          <p:cNvSpPr>
            <a:spLocks noChangeShapeType="1"/>
          </p:cNvSpPr>
          <p:nvPr userDrawn="1"/>
        </p:nvSpPr>
        <p:spPr bwMode="auto">
          <a:xfrm>
            <a:off x="4763" y="6604000"/>
            <a:ext cx="2519362" cy="0"/>
          </a:xfrm>
          <a:prstGeom prst="line">
            <a:avLst/>
          </a:prstGeom>
          <a:noFill/>
          <a:ln w="9525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11" name="Line 99"/>
          <p:cNvSpPr>
            <a:spLocks noChangeShapeType="1"/>
          </p:cNvSpPr>
          <p:nvPr/>
        </p:nvSpPr>
        <p:spPr bwMode="auto">
          <a:xfrm flipV="1">
            <a:off x="2870200" y="6597650"/>
            <a:ext cx="5797550" cy="6350"/>
          </a:xfrm>
          <a:prstGeom prst="line">
            <a:avLst/>
          </a:prstGeom>
          <a:noFill/>
          <a:ln w="9525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12" name="Textplatzhalter 11"/>
          <p:cNvSpPr>
            <a:spLocks noGrp="1"/>
          </p:cNvSpPr>
          <p:nvPr>
            <p:ph type="body" idx="1"/>
          </p:nvPr>
        </p:nvSpPr>
        <p:spPr>
          <a:xfrm>
            <a:off x="415925" y="1484313"/>
            <a:ext cx="9217025" cy="45370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5"/>
            <a:endParaRPr lang="de-DE" dirty="0" smtClean="0"/>
          </a:p>
          <a:p>
            <a:pPr lvl="6"/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0" y="0"/>
            <a:ext cx="9906000" cy="1071563"/>
          </a:xfrm>
          <a:prstGeom prst="rect">
            <a:avLst/>
          </a:prstGeom>
          <a:solidFill>
            <a:srgbClr val="C14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071563"/>
            <a:ext cx="9906000" cy="7143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stealth" w="med" len="lg"/>
            <a:tailEnd type="none" w="lg" len="lg"/>
          </a:ln>
          <a:effectLst/>
        </p:spPr>
        <p:txBody>
          <a:bodyPr lIns="90000" tIns="46800" rIns="90000" bIns="46800" anchor="ctr"/>
          <a:lstStyle/>
          <a:p>
            <a:pPr>
              <a:defRPr/>
            </a:pPr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8" name="Grafik 14" descr="logo_coc_rgb.jpg"/>
          <p:cNvPicPr>
            <a:picLocks noChangeAspect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916988" y="6008688"/>
            <a:ext cx="7254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0" r:id="rId2"/>
    <p:sldLayoutId id="2147483691" r:id="rId3"/>
    <p:sldLayoutId id="2147483692" r:id="rId4"/>
    <p:sldLayoutId id="2147483693" r:id="rId5"/>
    <p:sldLayoutId id="2147483697" r:id="rId6"/>
    <p:sldLayoutId id="2147483698" r:id="rId7"/>
    <p:sldLayoutId id="2147483694" r:id="rId8"/>
    <p:sldLayoutId id="2147483695" r:id="rId9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9pPr>
    </p:titleStyle>
    <p:bodyStyle>
      <a:lvl1pPr marL="268288" indent="-268288" algn="l" rtl="0" fontAlgn="base">
        <a:spcBef>
          <a:spcPct val="0"/>
        </a:spcBef>
        <a:spcAft>
          <a:spcPts val="1400"/>
        </a:spcAft>
        <a:buFont typeface="Wingdings" pitchFamily="2" charset="2"/>
        <a:buChar char="§"/>
        <a:defRPr lang="de-DE" sz="2400" kern="1200" dirty="0">
          <a:solidFill>
            <a:schemeClr val="tx2"/>
          </a:solidFill>
          <a:latin typeface="+mn-lt"/>
          <a:ea typeface="+mn-ea"/>
          <a:cs typeface="Arial" pitchFamily="34" charset="0"/>
        </a:defRPr>
      </a:lvl1pPr>
      <a:lvl2pPr marL="625475" indent="-258763" algn="l" rtl="0" fontAlgn="base">
        <a:spcBef>
          <a:spcPct val="0"/>
        </a:spcBef>
        <a:spcAft>
          <a:spcPts val="1400"/>
        </a:spcAft>
        <a:buFont typeface="Wingdings" pitchFamily="2" charset="2"/>
        <a:buChar char="§"/>
        <a:defRPr lang="de-DE" sz="2400" kern="1200" dirty="0">
          <a:solidFill>
            <a:schemeClr val="tx2"/>
          </a:solidFill>
          <a:latin typeface="+mn-lt"/>
          <a:ea typeface="+mn-ea"/>
          <a:cs typeface="Arial" pitchFamily="34" charset="0"/>
        </a:defRPr>
      </a:lvl2pPr>
      <a:lvl3pPr marL="984250" indent="-268288" algn="l" rtl="0" fontAlgn="base">
        <a:spcBef>
          <a:spcPct val="0"/>
        </a:spcBef>
        <a:spcAft>
          <a:spcPts val="1400"/>
        </a:spcAft>
        <a:buFont typeface="Wingdings" pitchFamily="2" charset="2"/>
        <a:buChar char="§"/>
        <a:defRPr lang="de-DE" sz="2400" kern="1200" dirty="0">
          <a:solidFill>
            <a:schemeClr val="tx2"/>
          </a:solidFill>
          <a:latin typeface="+mn-lt"/>
          <a:ea typeface="+mn-ea"/>
          <a:cs typeface="Arial" pitchFamily="34" charset="0"/>
        </a:defRPr>
      </a:lvl3pPr>
      <a:lvl4pPr marL="1341438" indent="-268288" algn="l" rtl="0" fontAlgn="base">
        <a:spcBef>
          <a:spcPct val="0"/>
        </a:spcBef>
        <a:spcAft>
          <a:spcPts val="1400"/>
        </a:spcAft>
        <a:buFont typeface="Wingdings" pitchFamily="2" charset="2"/>
        <a:buChar char="§"/>
        <a:defRPr lang="de-DE" sz="2400" kern="1200" dirty="0">
          <a:solidFill>
            <a:schemeClr val="tx2"/>
          </a:solidFill>
          <a:latin typeface="+mn-lt"/>
          <a:ea typeface="+mn-ea"/>
          <a:cs typeface="Arial" pitchFamily="34" charset="0"/>
        </a:defRPr>
      </a:lvl4pPr>
      <a:lvl5pPr marL="1700213" indent="-258763" algn="l" rtl="0" fontAlgn="base">
        <a:spcBef>
          <a:spcPct val="0"/>
        </a:spcBef>
        <a:spcAft>
          <a:spcPts val="1400"/>
        </a:spcAft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Arial" charset="0"/>
        </a:defRPr>
      </a:lvl5pPr>
      <a:lvl6pPr marL="2057400" indent="-258763" algn="l" defTabSz="914400" rtl="0" eaLnBrk="1" latinLnBrk="0" hangingPunct="1">
        <a:spcBef>
          <a:spcPts val="0"/>
        </a:spcBef>
        <a:spcAft>
          <a:spcPts val="1400"/>
        </a:spcAft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6pPr>
      <a:lvl7pPr marL="2425700" indent="-2794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platzhalter 4"/>
          <p:cNvSpPr>
            <a:spLocks noGrp="1"/>
          </p:cNvSpPr>
          <p:nvPr>
            <p:ph type="body" sz="quarter" idx="11"/>
          </p:nvPr>
        </p:nvSpPr>
        <p:spPr bwMode="auto">
          <a:xfrm>
            <a:off x="2713038" y="4429125"/>
            <a:ext cx="6919912" cy="9286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cs typeface="Arial" charset="0"/>
              </a:rPr>
              <a:t>Mehr Zeit für Ihren Geschäftserfolg</a:t>
            </a:r>
            <a:endParaRPr dirty="0" smtClean="0">
              <a:cs typeface="Arial" charset="0"/>
            </a:endParaRPr>
          </a:p>
        </p:txBody>
      </p:sp>
      <p:sp>
        <p:nvSpPr>
          <p:cNvPr id="5123" name="Textplatzhalter 3"/>
          <p:cNvSpPr>
            <a:spLocks noGrp="1"/>
          </p:cNvSpPr>
          <p:nvPr>
            <p:ph type="body" sz="quarter" idx="10"/>
          </p:nvPr>
        </p:nvSpPr>
        <p:spPr bwMode="auto">
          <a:xfrm>
            <a:off x="2700338" y="2922588"/>
            <a:ext cx="6932612" cy="12207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cs typeface="Arial" charset="0"/>
              </a:rPr>
              <a:t>Office Competence Center</a:t>
            </a:r>
            <a:endParaRPr dirty="0" smtClean="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&amp; Training &amp; Solutions </a:t>
            </a:r>
            <a:r>
              <a:rPr lang="en-US" dirty="0" err="1" smtClean="0"/>
              <a:t>für</a:t>
            </a:r>
            <a:r>
              <a:rPr lang="en-US" dirty="0" smtClean="0"/>
              <a:t> Microsoft Office</a:t>
            </a:r>
            <a:endParaRPr lang="de-DE" dirty="0" smtClean="0"/>
          </a:p>
        </p:txBody>
      </p:sp>
      <p:sp>
        <p:nvSpPr>
          <p:cNvPr id="6147" name="Inhaltsplatzhalter 7"/>
          <p:cNvSpPr>
            <a:spLocks noGrp="1"/>
          </p:cNvSpPr>
          <p:nvPr>
            <p:ph idx="1"/>
          </p:nvPr>
        </p:nvSpPr>
        <p:spPr bwMode="auto">
          <a:xfrm>
            <a:off x="415925" y="1484313"/>
            <a:ext cx="9217025" cy="45386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>
              <a:buNone/>
            </a:pPr>
            <a:r>
              <a:rPr lang="de-DE" dirty="0" smtClean="0"/>
              <a:t>Unsere Leistungen: </a:t>
            </a:r>
          </a:p>
          <a:p>
            <a:pPr lvl="0"/>
            <a:r>
              <a:rPr lang="de-DE" dirty="0" smtClean="0"/>
              <a:t>Wir unterstützen intensiv und gezielt Ihre MS Office-Applikationen</a:t>
            </a:r>
          </a:p>
          <a:p>
            <a:pPr lvl="0"/>
            <a:r>
              <a:rPr lang="de-DE" dirty="0" smtClean="0"/>
              <a:t>Wir analysieren Ihre MS Office-Fragen, sowohl häufig auftretende Anfragen als auch spezielle Problemstellungen, die im 1st Level im Regelfall nicht lösbar sind</a:t>
            </a:r>
          </a:p>
          <a:p>
            <a:pPr lvl="0"/>
            <a:r>
              <a:rPr lang="de-DE" dirty="0" smtClean="0"/>
              <a:t>Wir automatisieren und optimieren Ihre Arbeitsvorgänge</a:t>
            </a:r>
          </a:p>
          <a:p>
            <a:pPr lvl="0"/>
            <a:r>
              <a:rPr lang="de-DE" dirty="0" smtClean="0"/>
              <a:t>Wir erweitern und optimieren bestehende Datenbanken</a:t>
            </a:r>
          </a:p>
          <a:p>
            <a:pPr>
              <a:buNone/>
            </a:pPr>
            <a:endParaRPr dirty="0" smtClean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6149" name="Fußzeilenplatzhalt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>
                <a:latin typeface="Arial" charset="0"/>
                <a:cs typeface="Arial" charset="0"/>
              </a:rPr>
              <a:t>Office Competence Center</a:t>
            </a:r>
            <a:endParaRPr>
              <a:latin typeface="Arial" charset="0"/>
              <a:cs typeface="Arial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Folie </a:t>
            </a:r>
            <a:fld id="{50CDD53C-5C81-4847-9E62-56E71191BA39}" type="slidenum">
              <a:rPr lang="de-DE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&amp; Training &amp; Solutions </a:t>
            </a:r>
            <a:r>
              <a:rPr lang="en-US" dirty="0" err="1" smtClean="0"/>
              <a:t>für</a:t>
            </a:r>
            <a:r>
              <a:rPr lang="en-US" dirty="0" smtClean="0"/>
              <a:t> Microsoft Office</a:t>
            </a:r>
            <a:endParaRPr lang="de-DE" dirty="0" smtClean="0"/>
          </a:p>
        </p:txBody>
      </p:sp>
      <p:sp>
        <p:nvSpPr>
          <p:cNvPr id="6147" name="Inhaltsplatzhalter 7"/>
          <p:cNvSpPr>
            <a:spLocks noGrp="1"/>
          </p:cNvSpPr>
          <p:nvPr>
            <p:ph idx="1"/>
          </p:nvPr>
        </p:nvSpPr>
        <p:spPr bwMode="auto">
          <a:xfrm>
            <a:off x="415925" y="1484313"/>
            <a:ext cx="9217025" cy="45386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Wir trainieren und </a:t>
            </a:r>
            <a:r>
              <a:rPr lang="de-DE" dirty="0" err="1" smtClean="0"/>
              <a:t>coachen</a:t>
            </a:r>
            <a:r>
              <a:rPr lang="de-DE" dirty="0" smtClean="0"/>
              <a:t> Sie via Telefon und/oder vor Ort</a:t>
            </a:r>
          </a:p>
          <a:p>
            <a:pPr lvl="0"/>
            <a:r>
              <a:rPr lang="de-DE" dirty="0" smtClean="0"/>
              <a:t>Wir unterstützen Sie beim Wissenstransfer, z.B. durch den Aufbau einer umfassenden Wissensdatenbank oder Erstellung geeigneter Newsletter</a:t>
            </a:r>
          </a:p>
          <a:p>
            <a:pPr lvl="0"/>
            <a:r>
              <a:rPr lang="de-DE" dirty="0" smtClean="0"/>
              <a:t>Wir bieten Ihnen mehrsprachige Supportleistungen</a:t>
            </a:r>
          </a:p>
          <a:p>
            <a:endParaRPr dirty="0" smtClean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dirty="0"/>
          </a:p>
        </p:txBody>
      </p:sp>
      <p:sp>
        <p:nvSpPr>
          <p:cNvPr id="6149" name="Fußzeilenplatzhalt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>
                <a:latin typeface="Arial" charset="0"/>
                <a:cs typeface="Arial" charset="0"/>
              </a:rPr>
              <a:t>Office Competence Center</a:t>
            </a:r>
            <a:endParaRPr>
              <a:latin typeface="Arial" charset="0"/>
              <a:cs typeface="Arial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Folie </a:t>
            </a:r>
            <a:fld id="{50CDD53C-5C81-4847-9E62-56E71191BA39}" type="slidenum">
              <a:rPr lang="de-DE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Mehr Zeit für Ihren Geschäftserfolg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de-DE" dirty="0" smtClean="0"/>
              <a:t>Ihre Vorteile:</a:t>
            </a:r>
          </a:p>
          <a:p>
            <a:pPr lvl="0"/>
            <a:r>
              <a:rPr lang="de-DE" dirty="0" smtClean="0"/>
              <a:t>Sie erhalten professionelle &amp; schnelle Lösungen </a:t>
            </a:r>
          </a:p>
          <a:p>
            <a:pPr lvl="0"/>
            <a:r>
              <a:rPr lang="de-DE" dirty="0" smtClean="0"/>
              <a:t>Sie haben einen Ansprechpartner für alle Office-Fragen</a:t>
            </a:r>
          </a:p>
          <a:p>
            <a:pPr lvl="0"/>
            <a:r>
              <a:rPr lang="de-DE" dirty="0" smtClean="0"/>
              <a:t>Sie erhalten maßgeschneiderte Lösungen aus einer Hand</a:t>
            </a:r>
          </a:p>
          <a:p>
            <a:pPr lvl="0"/>
            <a:r>
              <a:rPr lang="de-DE" dirty="0" smtClean="0"/>
              <a:t>Sie steigern die Effektivität und Effizienz Ihrer Bürokommunikation</a:t>
            </a:r>
          </a:p>
          <a:p>
            <a:pPr lvl="0"/>
            <a:r>
              <a:rPr lang="de-DE" dirty="0" smtClean="0"/>
              <a:t>Sie sparen Zeit und Kosten </a:t>
            </a:r>
          </a:p>
          <a:p>
            <a:pPr lvl="0"/>
            <a:r>
              <a:rPr lang="de-DE" dirty="0" smtClean="0"/>
              <a:t>Sie erhalten Hilfe zur Selbsthilfe</a:t>
            </a:r>
          </a:p>
          <a:p>
            <a:pPr lvl="0"/>
            <a:r>
              <a:rPr lang="de-DE" dirty="0" smtClean="0"/>
              <a:t>Sie behalten Planungssicherheit durch flexibel buchbare Kapazitäten und projektbasiertes Arbeiten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Office Competence Center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5F1B4B78-F937-4212-AB8B-122A627C700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Unsere Spezialisten verfügen über 15 Jahre aktive Erfahrung in: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professionell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engagiert</a:t>
            </a:r>
            <a:br>
              <a:rPr lang="de-DE" dirty="0" smtClean="0"/>
            </a:br>
            <a:endParaRPr lang="de-DE" dirty="0" smtClean="0"/>
          </a:p>
          <a:p>
            <a:r>
              <a:rPr lang="de-DE" smtClean="0"/>
              <a:t>kompetent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US" smtClean="0"/>
              <a:t> Training</a:t>
            </a:r>
            <a:endParaRPr lang="de-DE" smtClean="0"/>
          </a:p>
          <a:p>
            <a:pPr lvl="0">
              <a:buFont typeface="Wingdings" pitchFamily="2" charset="2"/>
              <a:buChar char="§"/>
            </a:pPr>
            <a:r>
              <a:rPr lang="en-US" smtClean="0"/>
              <a:t> Coaching</a:t>
            </a:r>
            <a:endParaRPr lang="de-DE" smtClean="0"/>
          </a:p>
          <a:p>
            <a:pPr lvl="0">
              <a:buFont typeface="Wingdings" pitchFamily="2" charset="2"/>
              <a:buChar char="§"/>
            </a:pPr>
            <a:r>
              <a:rPr lang="en-US" smtClean="0"/>
              <a:t> Support</a:t>
            </a:r>
            <a:endParaRPr lang="de-DE" smtClean="0"/>
          </a:p>
          <a:p>
            <a:pPr lvl="0">
              <a:buFont typeface="Wingdings" pitchFamily="2" charset="2"/>
              <a:buChar char="§"/>
            </a:pPr>
            <a:r>
              <a:rPr lang="de-DE" smtClean="0"/>
              <a:t> Windowsbetreuung </a:t>
            </a:r>
          </a:p>
          <a:p>
            <a:pPr lvl="0">
              <a:buFont typeface="Wingdings" pitchFamily="2" charset="2"/>
              <a:buChar char="§"/>
            </a:pPr>
            <a:r>
              <a:rPr lang="de-DE" smtClean="0"/>
              <a:t> Lösungsfindung</a:t>
            </a:r>
          </a:p>
          <a:p>
            <a:pPr lvl="0">
              <a:buFont typeface="Wingdings" pitchFamily="2" charset="2"/>
              <a:buChar char="§"/>
            </a:pPr>
            <a:r>
              <a:rPr lang="de-DE" smtClean="0"/>
              <a:t> Makro- und VBA-Programmierung</a:t>
            </a:r>
          </a:p>
          <a:p>
            <a:pPr>
              <a:buFont typeface="Wingdings" pitchFamily="2" charset="2"/>
              <a:buChar char="§"/>
            </a:pPr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Office-Expertenteam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Office Competence Center</a:t>
            </a:r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4DA11B42-9F32-41B1-AFCC-9EEB3990855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Langjährige Erfahrung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de-DE" dirty="0" smtClean="0"/>
              <a:t>Mehr als 15 Jahre Erfahrung in Support, Training, Consulting und Anwendungsentwicklung</a:t>
            </a:r>
          </a:p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Der richtige Partner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>
                <a:cs typeface="Arial" charset="0"/>
              </a:rPr>
              <a:t>		Microsoft Gold Certified 				Partnerschaft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 err="1" smtClean="0"/>
              <a:t>Zertifzierte</a:t>
            </a:r>
            <a:r>
              <a:rPr lang="de-DE" dirty="0" smtClean="0"/>
              <a:t> Kompetenz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 smtClean="0">
                <a:cs typeface="Arial" charset="0"/>
              </a:rPr>
              <a:t>Microsoft Certified </a:t>
            </a:r>
            <a:r>
              <a:rPr lang="de-DE" dirty="0" err="1" smtClean="0">
                <a:cs typeface="Arial" charset="0"/>
              </a:rPr>
              <a:t>Professionals</a:t>
            </a:r>
            <a:endParaRPr lang="de-DE" dirty="0" smtClean="0">
              <a:cs typeface="Arial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 smtClean="0"/>
              <a:t>Alles aus einer Hand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 smtClean="0"/>
              <a:t>Umfassende Komplettlösungen</a:t>
            </a:r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Umfassende Office Lösungen aus einer Hand</a:t>
            </a:r>
            <a:br>
              <a:rPr lang="de-DE" dirty="0" smtClean="0"/>
            </a:br>
            <a:r>
              <a:rPr lang="de-DE" dirty="0" smtClean="0"/>
              <a:t> - </a:t>
            </a:r>
            <a:r>
              <a:rPr lang="en-US" dirty="0" smtClean="0"/>
              <a:t>die „Strong Points“ </a:t>
            </a:r>
            <a:r>
              <a:rPr lang="en-US" dirty="0" err="1" smtClean="0"/>
              <a:t>der</a:t>
            </a:r>
            <a:r>
              <a:rPr lang="en-US" dirty="0" smtClean="0"/>
              <a:t> COC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Office Competence Center</a:t>
            </a:r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4DA11B42-9F32-41B1-AFCC-9EEB3990855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pic>
        <p:nvPicPr>
          <p:cNvPr id="14" name="Picture 9" descr="603bbcb5b77d9f0a3a2702540bd22878_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8670" y="2812692"/>
            <a:ext cx="1611312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Konzentrieren Sie sich auf Ihr Kerngeschäft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Begeisterte Kunden:</a:t>
            </a:r>
          </a:p>
          <a:p>
            <a:r>
              <a:rPr lang="de-DE" i="1" dirty="0" smtClean="0"/>
              <a:t>„Nach der Umstellung des Formulars durch das Office Competence Center konnte die </a:t>
            </a:r>
            <a:r>
              <a:rPr lang="de-DE" b="1" i="1" dirty="0" smtClean="0"/>
              <a:t>Performance stark verbessert </a:t>
            </a:r>
            <a:r>
              <a:rPr lang="de-DE" i="1" dirty="0" smtClean="0"/>
              <a:t>bzw. fehlerreduziert werden.“</a:t>
            </a:r>
          </a:p>
          <a:p>
            <a:r>
              <a:rPr lang="de-DE" i="1" dirty="0" smtClean="0"/>
              <a:t>„Hiermit möchte ich mich ganz herzlich für die prompte Umsetzung meiner Anfrage zum Speichern von Outlook-Nachrichten im </a:t>
            </a:r>
            <a:r>
              <a:rPr lang="de-DE" i="1" dirty="0" err="1" smtClean="0"/>
              <a:t>msg-Fileformat</a:t>
            </a:r>
            <a:r>
              <a:rPr lang="de-DE" i="1" dirty="0" smtClean="0"/>
              <a:t> bedanken. Die </a:t>
            </a:r>
            <a:r>
              <a:rPr lang="de-DE" b="1" i="1" dirty="0" smtClean="0"/>
              <a:t>Zeitersparnis liegt bei 70%</a:t>
            </a:r>
            <a:r>
              <a:rPr lang="de-DE" i="1" dirty="0" smtClean="0"/>
              <a:t>.“</a:t>
            </a:r>
          </a:p>
          <a:p>
            <a:r>
              <a:rPr lang="de-DE" i="1" dirty="0" smtClean="0"/>
              <a:t>„In der Vergangenheit habe ich zum Bearbeiten des monatlichen Reports ca. </a:t>
            </a:r>
            <a:r>
              <a:rPr lang="de-DE" b="1" i="1" dirty="0" smtClean="0"/>
              <a:t>40 Minuten </a:t>
            </a:r>
            <a:r>
              <a:rPr lang="de-DE" i="1" dirty="0" smtClean="0"/>
              <a:t>gebraucht. Dank der Unterstützung durch das Office Competence Center benötige ich </a:t>
            </a:r>
            <a:r>
              <a:rPr lang="de-DE" b="1" i="1" dirty="0" smtClean="0"/>
              <a:t>jetzt nur noch 2 Minuten </a:t>
            </a:r>
            <a:r>
              <a:rPr lang="de-DE" i="1" dirty="0" smtClean="0"/>
              <a:t>dafür.“</a:t>
            </a:r>
          </a:p>
          <a:p>
            <a:pPr>
              <a:buNone/>
            </a:pP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08.07.2009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Office Competence Center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5F1B4B78-F937-4212-AB8B-122A627C700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C">
  <a:themeElements>
    <a:clrScheme name="COC-Farben">
      <a:dk1>
        <a:srgbClr val="595959"/>
      </a:dk1>
      <a:lt1>
        <a:srgbClr val="FFFFFF"/>
      </a:lt1>
      <a:dk2>
        <a:srgbClr val="000000"/>
      </a:dk2>
      <a:lt2>
        <a:srgbClr val="FFFFFF"/>
      </a:lt2>
      <a:accent1>
        <a:srgbClr val="C14129"/>
      </a:accent1>
      <a:accent2>
        <a:srgbClr val="217491"/>
      </a:accent2>
      <a:accent3>
        <a:srgbClr val="FFC000"/>
      </a:accent3>
      <a:accent4>
        <a:srgbClr val="44A644"/>
      </a:accent4>
      <a:accent5>
        <a:srgbClr val="800000"/>
      </a:accent5>
      <a:accent6>
        <a:srgbClr val="9C7A1C"/>
      </a:accent6>
      <a:hlink>
        <a:srgbClr val="004387"/>
      </a:hlink>
      <a:folHlink>
        <a:srgbClr val="004387"/>
      </a:folHlink>
    </a:clrScheme>
    <a:fontScheme name="COC_Textplatzhal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808080"/>
          </a:solidFill>
        </a:ln>
      </a:spPr>
      <a:bodyPr rtlCol="0" anchor="ctr"/>
      <a:lstStyle>
        <a:defPPr algn="ctr">
          <a:defRPr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80808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COC-Farben">
      <a:dk1>
        <a:srgbClr val="808080"/>
      </a:dk1>
      <a:lt1>
        <a:srgbClr val="FFFFFF"/>
      </a:lt1>
      <a:dk2>
        <a:srgbClr val="000000"/>
      </a:dk2>
      <a:lt2>
        <a:srgbClr val="FFFFFF"/>
      </a:lt2>
      <a:accent1>
        <a:srgbClr val="D94820"/>
      </a:accent1>
      <a:accent2>
        <a:srgbClr val="217491"/>
      </a:accent2>
      <a:accent3>
        <a:srgbClr val="FFC000"/>
      </a:accent3>
      <a:accent4>
        <a:srgbClr val="44A644"/>
      </a:accent4>
      <a:accent5>
        <a:srgbClr val="800000"/>
      </a:accent5>
      <a:accent6>
        <a:srgbClr val="9C7A1C"/>
      </a:accent6>
      <a:hlink>
        <a:srgbClr val="004387"/>
      </a:hlink>
      <a:folHlink>
        <a:srgbClr val="004387"/>
      </a:folHlink>
    </a:clrScheme>
    <a:fontScheme name="C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COC-Farben">
      <a:dk1>
        <a:srgbClr val="808080"/>
      </a:dk1>
      <a:lt1>
        <a:srgbClr val="FFFFFF"/>
      </a:lt1>
      <a:dk2>
        <a:srgbClr val="000000"/>
      </a:dk2>
      <a:lt2>
        <a:srgbClr val="FFFFFF"/>
      </a:lt2>
      <a:accent1>
        <a:srgbClr val="D94820"/>
      </a:accent1>
      <a:accent2>
        <a:srgbClr val="217491"/>
      </a:accent2>
      <a:accent3>
        <a:srgbClr val="FFC000"/>
      </a:accent3>
      <a:accent4>
        <a:srgbClr val="44A644"/>
      </a:accent4>
      <a:accent5>
        <a:srgbClr val="800000"/>
      </a:accent5>
      <a:accent6>
        <a:srgbClr val="9C7A1C"/>
      </a:accent6>
      <a:hlink>
        <a:srgbClr val="004387"/>
      </a:hlink>
      <a:folHlink>
        <a:srgbClr val="004387"/>
      </a:folHlink>
    </a:clrScheme>
    <a:fontScheme name="C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349</Words>
  <Application>Microsoft Office PowerPoint</Application>
  <PresentationFormat>A4-Papier (210x297 mm)</PresentationFormat>
  <Paragraphs>64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COC</vt:lpstr>
      <vt:lpstr>Folie 1</vt:lpstr>
      <vt:lpstr>Support &amp; Training &amp; Solutions für Microsoft Office</vt:lpstr>
      <vt:lpstr>Support &amp; Training &amp; Solutions für Microsoft Office</vt:lpstr>
      <vt:lpstr>Mehr Zeit für Ihren Geschäftserfolg</vt:lpstr>
      <vt:lpstr>Das Office-Expertenteam</vt:lpstr>
      <vt:lpstr>Umfassende Office Lösungen aus einer Hand  - die „Strong Points“ der COC</vt:lpstr>
      <vt:lpstr>Konzentrieren Sie sich auf Ihr Kerngeschäft</vt:lpstr>
    </vt:vector>
  </TitlesOfParts>
  <Company>COC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Catrin Böttcher</dc:creator>
  <cp:lastModifiedBy>boettch-fr</cp:lastModifiedBy>
  <cp:revision>125</cp:revision>
  <dcterms:created xsi:type="dcterms:W3CDTF">2009-04-27T14:11:25Z</dcterms:created>
  <dcterms:modified xsi:type="dcterms:W3CDTF">2009-12-18T14:03:57Z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sgabedatum:">
    <vt:lpwstr>2009-06-16</vt:lpwstr>
  </property>
  <property fmtid="{D5CDD505-2E9C-101B-9397-08002B2CF9AE}" pid="3" name="Autor">
    <vt:lpwstr>Catrin Böttcher</vt:lpwstr>
  </property>
  <property fmtid="{D5CDD505-2E9C-101B-9397-08002B2CF9AE}" pid="4" name="Bereich">
    <vt:lpwstr>Allgemein</vt:lpwstr>
  </property>
  <property fmtid="{D5CDD505-2E9C-101B-9397-08002B2CF9AE}" pid="5" name="Dokmenten Name">
    <vt:lpwstr>COC Power Point Vorlage</vt:lpwstr>
  </property>
  <property fmtid="{D5CDD505-2E9C-101B-9397-08002B2CF9AE}" pid="6" name="Dokmenten Nummer">
    <vt:lpwstr>A10</vt:lpwstr>
  </property>
  <property fmtid="{D5CDD505-2E9C-101B-9397-08002B2CF9AE}" pid="7" name="Dokmenten Owner">
    <vt:lpwstr>Friederike Böttcher</vt:lpwstr>
  </property>
  <property fmtid="{D5CDD505-2E9C-101B-9397-08002B2CF9AE}" pid="8" name="Keywords">
    <vt:lpwstr/>
  </property>
</Properties>
</file>